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3" name="Google Shape;16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5eedd17d1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3" name="Google Shape;303;g75eedd17d1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dfdcf0df5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3" name="Google Shape;313;g5dfdcf0df5_0_16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14" name="Google Shape;314;g5dfdcf0df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3" name="Google Shape;17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4" name="Google Shape;224;g75eedd17d1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5eedd17d1_2_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9" name="Google Shape;239;g75eedd17d1_2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6c98704e0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4" name="Google Shape;264;g6c98704e0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75eedd17d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9" name="Google Shape;289;g75eedd17d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75eedd17d1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6" name="Google Shape;296;g75eedd17d1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>
  <p:cSld name="Пустой слайд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3">
  <p:cSld name="Code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9" name="Google Shape;8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1"/>
          <p:cNvSpPr txBox="1"/>
          <p:nvPr>
            <p:ph idx="2" type="body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1"/>
          <p:cNvSpPr txBox="1"/>
          <p:nvPr>
            <p:ph idx="3" type="body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4">
  <p:cSld name="Code 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94" name="Google Shape;94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2" type="body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ереход на live-coding">
  <p:cSld name="Переход на live-coding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b="1" i="0" sz="250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419100" lvl="1" marL="9144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419100" lvl="2" marL="1371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419100" lvl="3" marL="18288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419100" lvl="4" marL="22860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писок литературы">
  <p:cSld name="Список литературы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02" name="Google Shape;10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2" type="body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Изображение">
  <p:cSld name="Изображение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/>
          <p:nvPr>
            <p:ph idx="2" type="pic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труктура презентации">
  <p:cSld name="Структура презентации">
    <p:bg>
      <p:bgPr>
        <a:solidFill>
          <a:srgbClr val="FEFEFE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08" name="Google Shape;10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fmla="val 50000" name="adj"/>
            </a:avLst>
          </a:prstGeom>
          <a:solidFill>
            <a:srgbClr val="40CDD0"/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8256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fmla="val 50000" name="adj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182563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fmla="val 50000" name="adj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182563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2" type="body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3" type="body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4" type="body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idx="5" type="body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списка">
  <p:cSld name="Два списка">
    <p:bg>
      <p:bgPr>
        <a:solidFill>
          <a:srgbClr val="FEFEFE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18" name="Google Shape;11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2" type="body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idx="3" type="body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крывающий и контакты">
  <p:cSld name="Закрывающий и контакты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r>
              <a:t/>
            </a:r>
            <a:endParaRPr b="0" i="0" sz="1758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b="1" i="0" sz="3516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18"/>
          <p:cNvSpPr/>
          <p:nvPr>
            <p:ph idx="2" type="pic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18"/>
          <p:cNvSpPr txBox="1"/>
          <p:nvPr>
            <p:ph idx="3" type="body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b="0" i="0" sz="3164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4" type="body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5" type="body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6" type="body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Заголовок и подзаголовок">
  <p:cSld name="10_Заголовок и подзаголовок">
    <p:bg>
      <p:bgPr>
        <a:solidFill>
          <a:srgbClr val="FEFEFE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Пользователь" id="136" name="Google Shape;13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ьзователь" id="137" name="Google Shape;13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i="0" sz="40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2" type="body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b="0" i="0" sz="2109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3" type="body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0" i="0" sz="17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4" type="body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0" i="0" sz="17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 два блока">
  <p:cSld name="Список подтем">
    <p:bg>
      <p:bgPr>
        <a:solidFill>
          <a:srgbClr val="FEFEFE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&#10;&#10;Автоматически созданное описание" id="146" name="Google Shape;14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20"/>
          <p:cNvSpPr txBox="1"/>
          <p:nvPr>
            <p:ph idx="2" type="body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20"/>
          <p:cNvSpPr txBox="1"/>
          <p:nvPr>
            <p:ph idx="3" type="body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0"/>
          <p:cNvSpPr txBox="1"/>
          <p:nvPr>
            <p:ph idx="4" type="body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0"/>
          <p:cNvSpPr txBox="1"/>
          <p:nvPr>
            <p:ph idx="5" type="body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20"/>
          <p:cNvSpPr txBox="1"/>
          <p:nvPr>
            <p:ph idx="6" type="body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20"/>
          <p:cNvSpPr txBox="1"/>
          <p:nvPr>
            <p:ph idx="7" type="body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20"/>
          <p:cNvSpPr txBox="1"/>
          <p:nvPr>
            <p:ph idx="8" type="body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контакты">
  <p:cSld name="Заголовок и контакты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r>
              <a:t/>
            </a:r>
            <a:endParaRPr b="0" i="0" sz="1758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b="1" i="0" sz="3516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"/>
          <p:cNvSpPr/>
          <p:nvPr>
            <p:ph idx="2" type="pic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3" type="body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b="0" i="0" sz="3164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4" type="body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5" type="body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6" type="body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арта курса">
  <p:cSld name="Карта курса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8" name="Google Shape;2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b="1" sz="4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2" type="body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3" type="body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4" type="body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5" type="body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6" type="body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7" type="body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8" type="body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9" type="body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3" type="body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4" type="body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fmla="val 16712281" name="adj1"/>
              <a:gd fmla="val 54527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fmla="val 16712281" name="adj1"/>
              <a:gd fmla="val 54527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ршрут вебинара">
  <p:cSld name="Маршрут вебинара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49" name="Google Shape;49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/>
          <p:nvPr>
            <p:ph idx="2" type="body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5"/>
          <p:cNvSpPr txBox="1"/>
          <p:nvPr>
            <p:ph idx="3" type="body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4" type="body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5" type="body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>
  <p:cSld name="Титульный слайд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/>
          <p:nvPr>
            <p:ph idx="1" type="body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b="1" sz="5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ный">
  <p:cSld name="Разделительный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/>
          <p:nvPr>
            <p:ph idx="1" type="body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b="1" sz="25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/>
          <p:nvPr>
            <p:ph idx="2" type="body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b="1" sz="3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и картинка">
  <p:cSld name="Текст и картинка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75" name="Google Shape;7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/>
          <p:nvPr>
            <p:ph idx="2" type="pic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8"/>
          <p:cNvSpPr txBox="1"/>
          <p:nvPr>
            <p:ph idx="1" type="body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385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8"/>
          <p:cNvSpPr txBox="1"/>
          <p:nvPr>
            <p:ph idx="3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1">
  <p:cSld name="Code 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0" name="Google Shape;80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/>
          <p:nvPr>
            <p:ph idx="1" type="body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2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2">
  <p:cSld name="Code 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4" name="Google Shape;8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/>
          <p:nvPr>
            <p:ph idx="1" type="body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10"/>
          <p:cNvSpPr txBox="1"/>
          <p:nvPr>
            <p:ph idx="2" type="body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3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b="0" i="0" sz="30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3631" lvl="0" marL="45720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5724" lvl="1" marL="9144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881" lvl="2" marL="13716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8991" lvl="3" marL="18288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8991" lvl="4" marL="22860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8991" lvl="5" marL="27432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8991" lvl="6" marL="32004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8990" lvl="7" marL="36576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8990" lvl="8" marL="41148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Relationship Id="rId4" Type="http://schemas.openxmlformats.org/officeDocument/2006/relationships/hyperlink" Target="https://github.com/healthchecks/healthchecks" TargetMode="External"/><Relationship Id="rId5" Type="http://schemas.openxmlformats.org/officeDocument/2006/relationships/hyperlink" Target="https://github.com/iudanet/otus-linux/tree/master/project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b="1" i="0" sz="5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305" name="Google Shape;30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Звезда" id="308" name="Google Shape;308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1084875" y="4224750"/>
            <a:ext cx="8892000" cy="18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Планы: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Получение практики в рабочих условиях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Закончить курс DevOps практики и инструменты 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Заняться разработкой на Python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1084875" y="1461525"/>
            <a:ext cx="8892000" cy="24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Выводы</a:t>
            </a: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Получил опыт в использовании различных инструментов Linux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Удобно использовать vagrant для </a:t>
            </a: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отработки</a:t>
            </a: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 теорий и прототипирования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Проект далек от </a:t>
            </a: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продакшена</a:t>
            </a: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, его еще можно развивать.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>
                <a:latin typeface="Calibri"/>
                <a:ea typeface="Calibri"/>
                <a:cs typeface="Calibri"/>
                <a:sym typeface="Calibri"/>
              </a:rPr>
              <a:t>Проекты большего масштаба нужно делать на облачных ресурсах или мощном сервере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31"/>
          <p:cNvSpPr/>
          <p:nvPr>
            <p:ph idx="2" type="pic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1" name="Google Shape;321;p31"/>
          <p:cNvSpPr txBox="1"/>
          <p:nvPr>
            <p:ph idx="4294967295" type="body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Чудаков Александр Владимирович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p31"/>
          <p:cNvSpPr txBox="1"/>
          <p:nvPr>
            <p:ph idx="4294967295" type="body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Инженер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 txBox="1"/>
          <p:nvPr>
            <p:ph idx="4294967295" type="body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ООО Новая Сервистная Компания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1"/>
          <p:cNvSpPr txBox="1"/>
          <p:nvPr>
            <p:ph idx="4294967295" type="body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Email: chudo88@gmail.com Telegram: @iudanet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/>
          <p:nvPr>
            <p:ph idx="4294967295" type="body"/>
          </p:nvPr>
        </p:nvSpPr>
        <p:spPr>
          <a:xfrm>
            <a:off x="1855576" y="336550"/>
            <a:ext cx="69954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Чудаков Александр Владимирович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/>
          <p:nvPr>
            <p:ph idx="4294967295" type="body"/>
          </p:nvPr>
        </p:nvSpPr>
        <p:spPr>
          <a:xfrm>
            <a:off x="2295732" y="892200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Инженер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/>
          <p:nvPr>
            <p:ph idx="4294967295" type="body"/>
          </p:nvPr>
        </p:nvSpPr>
        <p:spPr>
          <a:xfrm>
            <a:off x="2295732" y="1237371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ООО Новая Сервистаня Компания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8" name="Google Shape;32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1263" y="5120613"/>
            <a:ext cx="1519125" cy="15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922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109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109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b="1" i="0" sz="2109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fmla="val 16667" name="adj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b="0" i="0" sz="2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idx="1" type="body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latin typeface="Roboto"/>
                <a:ea typeface="Roboto"/>
                <a:cs typeface="Roboto"/>
                <a:sym typeface="Roboto"/>
              </a:rPr>
              <a:t>Защита проекта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latin typeface="Roboto"/>
                <a:ea typeface="Roboto"/>
                <a:cs typeface="Roboto"/>
                <a:sym typeface="Roboto"/>
              </a:rPr>
              <a:t>Тема: Мониторинг Cron задач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3"/>
          <p:cNvSpPr txBox="1"/>
          <p:nvPr>
            <p:ph idx="3" type="body"/>
          </p:nvPr>
        </p:nvSpPr>
        <p:spPr>
          <a:xfrm>
            <a:off x="4780876" y="5034475"/>
            <a:ext cx="69954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Чудаков Александр Владимирович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/>
          <p:nvPr>
            <p:ph idx="4" type="body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Инженер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/>
          <p:nvPr>
            <p:ph idx="5" type="body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ООО Новая Сервистаня Компания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9" name="Google Shape;18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9250" y="5034463"/>
            <a:ext cx="1519125" cy="15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"/>
          <p:cNvSpPr txBox="1"/>
          <p:nvPr/>
        </p:nvSpPr>
        <p:spPr>
          <a:xfrm>
            <a:off x="5221025" y="6280475"/>
            <a:ext cx="5104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Email: chudo88@gmail.com Telegram: @iudanet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95" name="Google Shape;19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00" lIns="35700" spcFirstLastPara="1" rIns="35700" wrap="square" tIns="3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375" u="none" cap="none" strike="noStrik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350" lIns="133350" spcFirstLastPara="1" rIns="133350" wrap="square" tIns="1333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b="1" lang="en-US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b="1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b="1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3350" lIns="133350" spcFirstLastPara="1" rIns="133350" wrap="square" tIns="13335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b="1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fmla="val 10000" name="adj"/>
              </a:avLst>
            </a:prstGeom>
            <a:solidFill>
              <a:srgbClr val="40CDD0"/>
            </a:solidFill>
            <a:ln cap="flat" cmpd="sng" w="127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b="1" lang="en-US" sz="2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ABB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i="0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26" name="Google Shape;22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0" i="0" sz="14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Показать навыки и знания приобретенные за время курса Administrator Linux. Professional </a:t>
            </a:r>
            <a:endParaRPr sz="1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0" i="0" sz="14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Создать рабочий проект с развертыванием нескольких виртуальных машин</a:t>
            </a:r>
            <a:endParaRPr sz="1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Развернуть сервис мониторинга Cron задач </a:t>
            </a:r>
            <a:r>
              <a:rPr lang="en-US" sz="1600">
                <a:solidFill>
                  <a:srgbClr val="3F3F3F"/>
                </a:solidFill>
              </a:rPr>
              <a:t>healthchecks</a:t>
            </a:r>
            <a:endParaRPr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b="1" i="0" sz="66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41" name="Google Shape;24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8" name="Google Shape;248;p26"/>
          <p:cNvSpPr/>
          <p:nvPr/>
        </p:nvSpPr>
        <p:spPr>
          <a:xfrm>
            <a:off x="3817201" y="1584650"/>
            <a:ext cx="5239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Организовать централизованный сбор логов с серверов проекта</a:t>
            </a:r>
            <a:endParaRPr b="0" i="0" sz="16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4" name="Google Shape;254;p26"/>
          <p:cNvSpPr/>
          <p:nvPr/>
        </p:nvSpPr>
        <p:spPr>
          <a:xfrm>
            <a:off x="3817201" y="2570375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Разместить основную инфраструктуру в DMZ зоне</a:t>
            </a:r>
            <a:endParaRPr sz="1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3817201" y="35486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Включить </a:t>
            </a: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фаервол</a:t>
            </a: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и </a:t>
            </a: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настроить</a:t>
            </a: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https  </a:t>
            </a: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 входе в веб приложение</a:t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3817201" y="450665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Организовать с</a:t>
            </a: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бор </a:t>
            </a: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метрик и настроить алертинг на серверах проекта</a:t>
            </a:r>
            <a:endParaRPr sz="1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3817201" y="546885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 серверах проекта оставить включенным selinux</a:t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Изображение выглядит как векторная графика&#10;&#10;Автоматически созданное описание" id="261" name="Google Shape;261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66" name="Google Shape;26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817201" y="158465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Веб приложение Django + Python</a:t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759076" y="2516175"/>
            <a:ext cx="5375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База данных Postgresql 11</a:t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1" y="349295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Стек мониторинга: </a:t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Grafana / Prometheus / Alertmanager</a:t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Бекап: Borgbackup / barman</a:t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1" y="546885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Логирование: rsyslog</a:t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Изображение выглядит как векторная графика&#10;&#10;Автоматически созданное описание" id="286" name="Google Shape;286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91" name="Google Shape;29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Google Shape;293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Развернутое приложение </a:t>
            </a:r>
            <a:r>
              <a:rPr lang="en-US" sz="3000" u="sng">
                <a:solidFill>
                  <a:schemeClr val="hlink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https://github.com/healthchecks/healthchecks</a:t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Исходный код проекта </a:t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>
                <a:solidFill>
                  <a:schemeClr val="hlink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https://github.com/iudanet/otus-linux/tree/master/project</a:t>
            </a:r>
            <a:endParaRPr sz="300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98" name="Google Shape;29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0" name="Google Shape;30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5523" y="1350073"/>
            <a:ext cx="8295525" cy="521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